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8" r:id="rId3"/>
    <p:sldId id="271" r:id="rId4"/>
    <p:sldId id="260" r:id="rId5"/>
    <p:sldId id="262" r:id="rId6"/>
    <p:sldId id="263" r:id="rId7"/>
    <p:sldId id="264" r:id="rId8"/>
    <p:sldId id="277" r:id="rId9"/>
    <p:sldId id="278" r:id="rId10"/>
    <p:sldId id="265" r:id="rId11"/>
    <p:sldId id="272" r:id="rId12"/>
    <p:sldId id="273" r:id="rId13"/>
    <p:sldId id="274" r:id="rId14"/>
    <p:sldId id="275" r:id="rId15"/>
    <p:sldId id="276" r:id="rId16"/>
    <p:sldId id="266" r:id="rId17"/>
    <p:sldId id="267" r:id="rId18"/>
    <p:sldId id="279" r:id="rId19"/>
    <p:sldId id="280" r:id="rId20"/>
    <p:sldId id="281" r:id="rId21"/>
    <p:sldId id="268" r:id="rId22"/>
    <p:sldId id="26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DFFF"/>
    <a:srgbClr val="FFFF00"/>
    <a:srgbClr val="33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60" d="100"/>
          <a:sy n="60" d="100"/>
        </p:scale>
        <p:origin x="-970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23.11.2017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23.11.2017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23.11.2017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23.11.2017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23.11.2017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23.11.2017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23.11.2017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23.11.2017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23.11.2017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23.11.2017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23.11.2017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653380" y="262741"/>
            <a:ext cx="8239099" cy="6332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rgbClr val="85D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21200" y="6619885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2" descr="http://img-fotki.yandex.ru/get/6709/16969765.141/0_74c93_8f7b4ea4_M.png"/>
          <p:cNvPicPr>
            <a:picLocks noChangeAspect="1" noChangeArrowheads="1"/>
          </p:cNvPicPr>
          <p:nvPr userDrawn="1"/>
        </p:nvPicPr>
        <p:blipFill>
          <a:blip r:embed="rId1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08304" y="213247"/>
            <a:ext cx="1656184" cy="157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img-fotki.yandex.ru/get/30086/200418627.15e/0_16ef74_4acbfbc4_orig.png"/>
          <p:cNvPicPr>
            <a:picLocks noChangeAspect="1" noChangeArrowheads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97923" y="1047750"/>
            <a:ext cx="8483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hyperlink" Target="mailto:tabarchirkovo@mail.ru" TargetMode="Externa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0"/>
            <a:ext cx="6480175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9388" y="1268413"/>
            <a:ext cx="8964612" cy="8239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15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</a:t>
            </a:r>
            <a:r>
              <a:rPr lang="en-US" sz="15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«ТАБАР - ЧЕРКИЙСКАЯ СРЕДНЯЯ ОБЩЕОБРАЗОВАТЕЛЬНАЯ ШКОЛА»</a:t>
            </a:r>
            <a:r>
              <a:rPr lang="ru-RU" sz="15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АПАСТОВСКОГО МУНИЦИПАЛЬНОГО РАЙОНА РЕСПУБЛИКИ ТАТАРСТАН</a:t>
            </a:r>
            <a:endParaRPr lang="ru-RU" sz="1500" dirty="0">
              <a:cs typeface="+mn-cs"/>
            </a:endParaRPr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2852738"/>
            <a:ext cx="990600" cy="728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6550" y="2205038"/>
            <a:ext cx="990600" cy="728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6550" y="5084763"/>
            <a:ext cx="990600" cy="728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3" name="Rectangle 12"/>
          <p:cNvSpPr>
            <a:spLocks noChangeArrowheads="1"/>
          </p:cNvSpPr>
          <p:nvPr/>
        </p:nvSpPr>
        <p:spPr bwMode="auto">
          <a:xfrm>
            <a:off x="1908175" y="5942013"/>
            <a:ext cx="619283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eaLnBrk="0" hangingPunct="0"/>
            <a:r>
              <a:rPr lang="ru-RU">
                <a:solidFill>
                  <a:srgbClr val="0033CC"/>
                </a:solidFill>
              </a:rPr>
              <a:t>Телефон/факс: 8(</a:t>
            </a:r>
            <a:r>
              <a:rPr lang="en-US">
                <a:solidFill>
                  <a:srgbClr val="0033CC"/>
                </a:solidFill>
              </a:rPr>
              <a:t>84376</a:t>
            </a:r>
            <a:r>
              <a:rPr lang="ru-RU">
                <a:solidFill>
                  <a:srgbClr val="0033CC"/>
                </a:solidFill>
              </a:rPr>
              <a:t>)- </a:t>
            </a:r>
            <a:r>
              <a:rPr lang="en-US">
                <a:solidFill>
                  <a:srgbClr val="0033CC"/>
                </a:solidFill>
              </a:rPr>
              <a:t>33-7-61</a:t>
            </a:r>
            <a:r>
              <a:rPr lang="ru-RU">
                <a:solidFill>
                  <a:srgbClr val="0033CC"/>
                </a:solidFill>
              </a:rPr>
              <a:t> </a:t>
            </a:r>
            <a:r>
              <a:rPr lang="en-US">
                <a:solidFill>
                  <a:srgbClr val="0033CC"/>
                </a:solidFill>
              </a:rPr>
              <a:t>                    </a:t>
            </a:r>
            <a:r>
              <a:rPr lang="ru-RU">
                <a:solidFill>
                  <a:srgbClr val="0033CC"/>
                </a:solidFill>
              </a:rPr>
              <a:t>Электронная почта:</a:t>
            </a:r>
            <a:r>
              <a:rPr lang="ru-RU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  <a:hlinkClick r:id="rId5"/>
              </a:rPr>
              <a:t>tabarchirkovo@mail.ru</a:t>
            </a:r>
            <a:r>
              <a:rPr lang="en-US">
                <a:solidFill>
                  <a:srgbClr val="C00000"/>
                </a:solidFill>
              </a:rPr>
              <a:t>               </a:t>
            </a:r>
            <a:r>
              <a:rPr lang="ru-RU">
                <a:solidFill>
                  <a:srgbClr val="0033CC"/>
                </a:solidFill>
              </a:rPr>
              <a:t>Адрес сайта: </a:t>
            </a:r>
            <a:r>
              <a:rPr lang="en-US">
                <a:solidFill>
                  <a:srgbClr val="0033CC"/>
                </a:solidFill>
              </a:rPr>
              <a:t>https://edu</a:t>
            </a:r>
            <a:r>
              <a:rPr lang="ru-RU">
                <a:solidFill>
                  <a:srgbClr val="0033CC"/>
                </a:solidFill>
              </a:rPr>
              <a:t>.</a:t>
            </a:r>
            <a:r>
              <a:rPr lang="en-US">
                <a:solidFill>
                  <a:srgbClr val="0033CC"/>
                </a:solidFill>
              </a:rPr>
              <a:t>tatar.</a:t>
            </a:r>
            <a:r>
              <a:rPr lang="ru-RU">
                <a:solidFill>
                  <a:srgbClr val="0033CC"/>
                </a:solidFill>
              </a:rPr>
              <a:t>ru</a:t>
            </a:r>
            <a:r>
              <a:rPr lang="en-US">
                <a:solidFill>
                  <a:srgbClr val="0033CC"/>
                </a:solidFill>
              </a:rPr>
              <a:t>/apastovo/t-chirki/sch</a:t>
            </a:r>
            <a:r>
              <a:rPr lang="ru-RU"/>
              <a:t> </a:t>
            </a:r>
          </a:p>
        </p:txBody>
      </p:sp>
      <p:pic>
        <p:nvPicPr>
          <p:cNvPr id="4104" name="Picture 9" descr="C:\Users\ольга\Downloads\20160711_13373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2988" y="2205038"/>
            <a:ext cx="6985000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0"/>
            <a:ext cx="7772400" cy="1470025"/>
          </a:xfrm>
        </p:spPr>
        <p:txBody>
          <a:bodyPr/>
          <a:lstStyle/>
          <a:p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Семья и школа: пути эффективного 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взаимодействия</a:t>
            </a:r>
            <a:r>
              <a:rPr lang="ru-RU" sz="3600" dirty="0" smtClean="0">
                <a:solidFill>
                  <a:srgbClr val="7030A0"/>
                </a:solidFill>
                <a:latin typeface="Arial Black" pitchFamily="34" charset="0"/>
              </a:rPr>
              <a:t/>
            </a:r>
            <a:br>
              <a:rPr lang="ru-RU" sz="36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(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Социализация обучающихся)</a:t>
            </a:r>
            <a:endParaRPr lang="ru-RU" sz="2800" i="1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6274768"/>
            <a:ext cx="6400800" cy="583232"/>
          </a:xfrm>
        </p:spPr>
        <p:txBody>
          <a:bodyPr/>
          <a:lstStyle/>
          <a:p>
            <a:r>
              <a:rPr lang="ru-RU" sz="1800" dirty="0" smtClean="0">
                <a:solidFill>
                  <a:srgbClr val="002060"/>
                </a:solidFill>
                <a:latin typeface="Arial Black" pitchFamily="34" charset="0"/>
              </a:rPr>
              <a:t>«Нет больше роскоши, чем роскошь человеческого общения» </a:t>
            </a:r>
            <a:r>
              <a:rPr lang="ru-RU" sz="1800" i="1" dirty="0" smtClean="0">
                <a:solidFill>
                  <a:srgbClr val="002060"/>
                </a:solidFill>
                <a:latin typeface="Arial Black" pitchFamily="34" charset="0"/>
              </a:rPr>
              <a:t>А.С. </a:t>
            </a:r>
            <a:r>
              <a:rPr lang="ru-RU" sz="1800" i="1" dirty="0" err="1" smtClean="0">
                <a:solidFill>
                  <a:srgbClr val="002060"/>
                </a:solidFill>
                <a:latin typeface="Arial Black" pitchFamily="34" charset="0"/>
              </a:rPr>
              <a:t>Экзюпери</a:t>
            </a:r>
            <a:endParaRPr lang="ru-RU" sz="1800" i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4" name="Picture 2" descr="C:\Users\ольга\Desktop\фото родители\DSC07406.JPG"/>
          <p:cNvPicPr>
            <a:picLocks noChangeAspect="1" noChangeArrowheads="1"/>
          </p:cNvPicPr>
          <p:nvPr/>
        </p:nvPicPr>
        <p:blipFill>
          <a:blip r:embed="rId2" cstate="print"/>
          <a:srcRect b="6899"/>
          <a:stretch>
            <a:fillRect/>
          </a:stretch>
        </p:blipFill>
        <p:spPr bwMode="auto">
          <a:xfrm>
            <a:off x="1691680" y="2420888"/>
            <a:ext cx="6249815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23728" y="2348880"/>
            <a:ext cx="4254624" cy="218884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Единомышленники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 вопросе воспитания детей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ольга\Desktop\фото родители\DSC0738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b="2241"/>
          <a:stretch>
            <a:fillRect/>
          </a:stretch>
        </p:blipFill>
        <p:spPr bwMode="auto">
          <a:xfrm rot="534301">
            <a:off x="4951430" y="51263"/>
            <a:ext cx="4012589" cy="26378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F:\фотографии\август\выпуск 4 кл\IMG_6206.JPG"/>
          <p:cNvPicPr>
            <a:picLocks noChangeAspect="1" noChangeArrowheads="1"/>
          </p:cNvPicPr>
          <p:nvPr/>
        </p:nvPicPr>
        <p:blipFill>
          <a:blip r:embed="rId3" cstate="print"/>
          <a:srcRect l="5349" t="17698" r="5501"/>
          <a:stretch>
            <a:fillRect/>
          </a:stretch>
        </p:blipFill>
        <p:spPr bwMode="auto">
          <a:xfrm rot="21117462">
            <a:off x="5467671" y="3540759"/>
            <a:ext cx="3851920" cy="27809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F:\фотографии\гузель урок\IMG_55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95371">
            <a:off x="-92082" y="3362689"/>
            <a:ext cx="4038600" cy="30289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F:\фотографии\винегрет- шоу\DSCN90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3977680"/>
            <a:ext cx="2170336" cy="28803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 descr="F:\фотографии\Новая папка (3)\SAM_05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930315">
            <a:off x="7739" y="-39165"/>
            <a:ext cx="4014753" cy="25572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214414" y="1643050"/>
            <a:ext cx="6715172" cy="3972237"/>
            <a:chOff x="607288" y="-815361"/>
            <a:chExt cx="7925152" cy="522759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86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Современная педагогическая система – это 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триединство равноправных партнеров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6" name="Picture 2" descr="F:\фотографии\1 сент 2017г\DSC0729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12481" t="23684" r="7284"/>
          <a:stretch>
            <a:fillRect/>
          </a:stretch>
        </p:blipFill>
        <p:spPr bwMode="auto">
          <a:xfrm>
            <a:off x="4788024" y="1844824"/>
            <a:ext cx="3744416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6" descr="C:\Users\Марина\Desktop\Новая папка\DSC0749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755576" y="1916832"/>
            <a:ext cx="3894584" cy="26088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7" descr="F:\6 класс\SDC191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221088"/>
            <a:ext cx="3456384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7524328" y="4221088"/>
            <a:ext cx="12319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Школа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03648" y="4653136"/>
            <a:ext cx="944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Дети</a:t>
            </a:r>
            <a:endParaRPr lang="ru-RU" sz="2800" b="1" dirty="0" smtClean="0"/>
          </a:p>
        </p:txBody>
      </p:sp>
      <p:sp>
        <p:nvSpPr>
          <p:cNvPr id="14" name="Прямоугольник 13"/>
          <p:cNvSpPr/>
          <p:nvPr/>
        </p:nvSpPr>
        <p:spPr>
          <a:xfrm>
            <a:off x="7020272" y="6237312"/>
            <a:ext cx="16665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Родители</a:t>
            </a:r>
            <a:endParaRPr lang="ru-RU" sz="2800" b="1" dirty="0" smtClean="0">
              <a:solidFill>
                <a:srgbClr val="002060"/>
              </a:solidFill>
            </a:endParaRPr>
          </a:p>
        </p:txBody>
      </p:sp>
      <p:sp>
        <p:nvSpPr>
          <p:cNvPr id="18" name="Двойная стрелка влево/вверх 17"/>
          <p:cNvSpPr/>
          <p:nvPr/>
        </p:nvSpPr>
        <p:spPr>
          <a:xfrm rot="5400000">
            <a:off x="1475656" y="5445224"/>
            <a:ext cx="1080120" cy="64807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войная стрелка влево/вверх 19"/>
          <p:cNvSpPr/>
          <p:nvPr/>
        </p:nvSpPr>
        <p:spPr>
          <a:xfrm>
            <a:off x="7308304" y="4941168"/>
            <a:ext cx="1080120" cy="64807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верх 20"/>
          <p:cNvSpPr/>
          <p:nvPr/>
        </p:nvSpPr>
        <p:spPr>
          <a:xfrm rot="10800000">
            <a:off x="2123728" y="1268760"/>
            <a:ext cx="1080120" cy="64807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1214414" y="1643050"/>
            <a:ext cx="6715172" cy="3972237"/>
            <a:chOff x="607288" y="-815361"/>
            <a:chExt cx="7925152" cy="522759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86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Главное в работе с семьей- создание модели взаимодействия на основе сотрудничества и взаимопомощи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ольга\Desktop\фото родители\DSC0733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628800"/>
            <a:ext cx="7499176" cy="4896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1214414" y="1643050"/>
            <a:ext cx="6715172" cy="3972237"/>
            <a:chOff x="607288" y="-815361"/>
            <a:chExt cx="7925152" cy="522759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86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Цель- эффективное взаимодействие школы и семьи для успешной социализации обучающихся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Социализация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Я  в обществе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Самореализация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Я- успешная личность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1" name="Picture 3" descr="F:\6 кл\фото 4 класс\459_2504\IMG_8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718803" y="2961717"/>
            <a:ext cx="4038600" cy="2956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3" descr="F:\фотографии\август2\102SSCAM\SDC192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708920"/>
            <a:ext cx="4038600" cy="3028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080120"/>
          </a:xfrm>
        </p:spPr>
        <p:txBody>
          <a:bodyPr/>
          <a:lstStyle/>
          <a:p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Формы вовлечения родителей в </a:t>
            </a:r>
            <a:r>
              <a:rPr lang="ru-RU" sz="2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учебно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 воспитательный процесс</a:t>
            </a:r>
            <a:b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Организация 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кружков, секций по интересам</a:t>
            </a:r>
            <a:endParaRPr lang="ru-RU" sz="28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5122" name="Picture 2" descr="C:\Users\ольга\Desktop\фото родители\DSC073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988840"/>
            <a:ext cx="7725544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ольга\Desktop\фото родители\DSC073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525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ольга\Desktop\фото родители\DSC073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1214414" y="1643050"/>
            <a:ext cx="6715172" cy="3972237"/>
            <a:chOff x="607288" y="-815361"/>
            <a:chExt cx="7925152" cy="522759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86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 smtClean="0">
                <a:solidFill>
                  <a:srgbClr val="C00000"/>
                </a:solidFill>
                <a:latin typeface="Arial Black" pitchFamily="34" charset="0"/>
              </a:rPr>
              <a:t>Совместные творческие дела</a:t>
            </a:r>
            <a:endParaRPr lang="ru-RU" sz="3600" i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2050" name="Picture 2" descr="C:\Users\ольга\Desktop\фото родители\DSC073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650" r="4110"/>
          <a:stretch>
            <a:fillRect/>
          </a:stretch>
        </p:blipFill>
        <p:spPr bwMode="auto">
          <a:xfrm>
            <a:off x="899592" y="908720"/>
            <a:ext cx="7920880" cy="540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ольга\Desktop\фото родители\DSC073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688" r="2751"/>
          <a:stretch>
            <a:fillRect/>
          </a:stretch>
        </p:blipFill>
        <p:spPr bwMode="auto">
          <a:xfrm>
            <a:off x="0" y="260648"/>
            <a:ext cx="9144000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ольга\Desktop\фото родители\DSC073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F:\6 класс\IMG_67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F:\6 класс\IMG_82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C:\Users\ольга\Desktop\фото родители\DSC074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1214414" y="1643050"/>
            <a:ext cx="6715172" cy="3972237"/>
            <a:chOff x="607288" y="-815361"/>
            <a:chExt cx="7925152" cy="522759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86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Индивидуальное шефство над трудными подростками, неблагополучными семьями</a:t>
            </a:r>
            <a:endParaRPr lang="ru-RU" sz="2800" i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7410" name="Picture 2" descr="F:\фотографии\отчет фотки ГПД\P210037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03648" y="2420888"/>
            <a:ext cx="3888432" cy="3096344"/>
          </a:xfrm>
          <a:prstGeom prst="rect">
            <a:avLst/>
          </a:prstGeom>
          <a:noFill/>
        </p:spPr>
      </p:pic>
      <p:pic>
        <p:nvPicPr>
          <p:cNvPr id="17411" name="Picture 3" descr="F:\фотографии\отчет фотки ГПД\P210037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46254" r="14520"/>
          <a:stretch>
            <a:fillRect/>
          </a:stretch>
        </p:blipFill>
        <p:spPr bwMode="auto">
          <a:xfrm>
            <a:off x="6156176" y="2060848"/>
            <a:ext cx="2232248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1214414" y="1643050"/>
            <a:ext cx="6715172" cy="3972237"/>
            <a:chOff x="607288" y="-815361"/>
            <a:chExt cx="7925152" cy="522759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86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Формы учебного взаимодействия с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семьей (Урок)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8194" name="Picture 2" descr="C:\Users\ольга\Desktop\фото родители\DSC073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432" y="1196752"/>
            <a:ext cx="8266039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ольга\Desktop\фото родители\DSC073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ольга\Desktop\фото родители\DSC073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525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rial Black" pitchFamily="34" charset="0"/>
              </a:rPr>
              <a:t>Ожидаемые результаты  работы:</a:t>
            </a:r>
            <a:endParaRPr lang="ru-RU" sz="36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/>
          <a:lstStyle/>
          <a:p>
            <a:r>
              <a:rPr lang="ru-RU" sz="2400" b="1" i="1" dirty="0" smtClean="0"/>
              <a:t>учет социального запроса (интересов, нужд, потребностей) родителей </a:t>
            </a:r>
            <a:r>
              <a:rPr lang="ru-RU" sz="2400" b="1" i="1" dirty="0" smtClean="0"/>
              <a:t>по различным </a:t>
            </a:r>
            <a:r>
              <a:rPr lang="ru-RU" sz="2400" b="1" i="1" dirty="0" smtClean="0"/>
              <a:t>проблемам;</a:t>
            </a:r>
          </a:p>
          <a:p>
            <a:r>
              <a:rPr lang="ru-RU" sz="2400" b="1" i="1" dirty="0" smtClean="0"/>
              <a:t>•взаимодействие с родителями, осуществляемое на </a:t>
            </a:r>
            <a:r>
              <a:rPr lang="ru-RU" sz="2400" b="1" i="1" dirty="0" smtClean="0"/>
              <a:t>позициях  сотрудничества </a:t>
            </a:r>
            <a:r>
              <a:rPr lang="ru-RU" sz="2400" b="1" i="1" dirty="0" smtClean="0"/>
              <a:t>и диалога;</a:t>
            </a:r>
          </a:p>
          <a:p>
            <a:r>
              <a:rPr lang="ru-RU" sz="2400" b="1" i="1" dirty="0" smtClean="0"/>
              <a:t>•использование форм работы с семьей, повышающих </a:t>
            </a:r>
            <a:r>
              <a:rPr lang="ru-RU" sz="2400" b="1" i="1" dirty="0" smtClean="0"/>
              <a:t>активность  </a:t>
            </a:r>
            <a:r>
              <a:rPr lang="ru-RU" sz="2400" b="1" i="1" dirty="0" smtClean="0"/>
              <a:t>родителей;</a:t>
            </a:r>
          </a:p>
          <a:p>
            <a:r>
              <a:rPr lang="ru-RU" sz="2400" b="1" i="1" dirty="0" smtClean="0"/>
              <a:t>•выявление, обобщение, распространение передового педагогического     опыта взаимодействия с семьей, передового опыта семейного воспитания.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1214414" y="1643050"/>
            <a:ext cx="6715172" cy="3972237"/>
            <a:chOff x="607288" y="-815361"/>
            <a:chExt cx="7925152" cy="522759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86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9412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КТО ЭТО- МЫ?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899592" y="1268760"/>
            <a:ext cx="8064896" cy="4857403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МЫ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сильный профессиональный коллектив      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единомышленников – педагогов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МЫ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это талантливые, свободные дети.</a:t>
            </a:r>
          </a:p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МЫ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это достойные родители.</a:t>
            </a:r>
          </a:p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МЫ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это ТАБАР- ЧЕРКИЙСКАЯ ШКОЛА!</a:t>
            </a:r>
          </a:p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МЫ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знаем чего мы хотим.</a:t>
            </a:r>
          </a:p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МЫ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знаем, как этого достичь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МЫ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знаем, что мы это сделаем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1214414" y="1643050"/>
            <a:ext cx="6715172" cy="3972237"/>
            <a:chOff x="607288" y="-815361"/>
            <a:chExt cx="7925152" cy="522759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86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rgbClr val="0070C0"/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9" name="Picture 3" descr="F:\фотографии\август\выпуск 4 кл\IMG_6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270" t="8587" r="10623"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1_Тема Office">
  <a:themeElements>
    <a:clrScheme name="Другая 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</TotalTime>
  <Words>242</Words>
  <Application>Microsoft Office PowerPoint</Application>
  <PresentationFormat>Экран (4:3)</PresentationFormat>
  <Paragraphs>33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1_Тема Office</vt:lpstr>
      <vt:lpstr>Слайд 1</vt:lpstr>
      <vt:lpstr>Семья и школа: пути эффективного взаимодействия (Социализация обучающихся)</vt:lpstr>
      <vt:lpstr>Слайд 3</vt:lpstr>
      <vt:lpstr>Современная педагогическая система – это триединство равноправных партнеров</vt:lpstr>
      <vt:lpstr>Главное в работе с семьей- создание модели взаимодействия на основе сотрудничества и взаимопомощи</vt:lpstr>
      <vt:lpstr>Цель- эффективное взаимодействие школы и семьи для успешной социализации обучающихся</vt:lpstr>
      <vt:lpstr>Формы вовлечения родителей в учебно- воспитательный процесс Организация кружков, секций по интересам</vt:lpstr>
      <vt:lpstr>Слайд 8</vt:lpstr>
      <vt:lpstr>Слайд 9</vt:lpstr>
      <vt:lpstr>Совместные творческие дела</vt:lpstr>
      <vt:lpstr>Слайд 11</vt:lpstr>
      <vt:lpstr>Слайд 12</vt:lpstr>
      <vt:lpstr>Слайд 13</vt:lpstr>
      <vt:lpstr>Слайд 14</vt:lpstr>
      <vt:lpstr>Слайд 15</vt:lpstr>
      <vt:lpstr>Индивидуальное шефство над трудными подростками, неблагополучными семьями</vt:lpstr>
      <vt:lpstr>Формы учебного взаимодействия с семьей (Урок)</vt:lpstr>
      <vt:lpstr>Слайд 18</vt:lpstr>
      <vt:lpstr>Слайд 19</vt:lpstr>
      <vt:lpstr>Ожидаемые результаты  работы:</vt:lpstr>
      <vt:lpstr>КТО ЭТО- МЫ?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ольга</cp:lastModifiedBy>
  <cp:revision>62</cp:revision>
  <dcterms:created xsi:type="dcterms:W3CDTF">2014-07-06T18:18:01Z</dcterms:created>
  <dcterms:modified xsi:type="dcterms:W3CDTF">2017-11-23T11:27:57Z</dcterms:modified>
</cp:coreProperties>
</file>